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A34D9E-98F0-4690-AC6D-A4D9CCC57EC7}" v="3" dt="2022-11-14T07:40:13.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ANT KUMAR" userId="af0a170a941b49fb" providerId="LiveId" clId="{E2A34D9E-98F0-4690-AC6D-A4D9CCC57EC7}"/>
    <pc:docChg chg="undo custSel addSld modSld">
      <pc:chgData name="NISHANT KUMAR" userId="af0a170a941b49fb" providerId="LiveId" clId="{E2A34D9E-98F0-4690-AC6D-A4D9CCC57EC7}" dt="2022-11-14T07:41:39.055" v="22" actId="122"/>
      <pc:docMkLst>
        <pc:docMk/>
      </pc:docMkLst>
      <pc:sldChg chg="addSp modSp new mod">
        <pc:chgData name="NISHANT KUMAR" userId="af0a170a941b49fb" providerId="LiveId" clId="{E2A34D9E-98F0-4690-AC6D-A4D9CCC57EC7}" dt="2022-11-14T07:40:45.060" v="19" actId="1076"/>
        <pc:sldMkLst>
          <pc:docMk/>
          <pc:sldMk cId="702279656" sldId="261"/>
        </pc:sldMkLst>
        <pc:spChg chg="mod">
          <ac:chgData name="NISHANT KUMAR" userId="af0a170a941b49fb" providerId="LiveId" clId="{E2A34D9E-98F0-4690-AC6D-A4D9CCC57EC7}" dt="2022-11-14T07:39:15.631" v="5" actId="20577"/>
          <ac:spMkLst>
            <pc:docMk/>
            <pc:sldMk cId="702279656" sldId="261"/>
            <ac:spMk id="2" creationId="{36B0FD33-B1E9-1813-5B29-1FA727043AEF}"/>
          </ac:spMkLst>
        </pc:spChg>
        <pc:spChg chg="mod">
          <ac:chgData name="NISHANT KUMAR" userId="af0a170a941b49fb" providerId="LiveId" clId="{E2A34D9E-98F0-4690-AC6D-A4D9CCC57EC7}" dt="2022-11-14T07:39:38.357" v="8" actId="20577"/>
          <ac:spMkLst>
            <pc:docMk/>
            <pc:sldMk cId="702279656" sldId="261"/>
            <ac:spMk id="3" creationId="{4674B238-8F95-470F-7F54-32AB8A5529A0}"/>
          </ac:spMkLst>
        </pc:spChg>
        <pc:spChg chg="add mod">
          <ac:chgData name="NISHANT KUMAR" userId="af0a170a941b49fb" providerId="LiveId" clId="{E2A34D9E-98F0-4690-AC6D-A4D9CCC57EC7}" dt="2022-11-14T07:40:45.060" v="19" actId="1076"/>
          <ac:spMkLst>
            <pc:docMk/>
            <pc:sldMk cId="702279656" sldId="261"/>
            <ac:spMk id="5" creationId="{6F3E1B1C-75E5-3501-F1FC-94CFE32B845C}"/>
          </ac:spMkLst>
        </pc:spChg>
        <pc:picChg chg="add mod">
          <ac:chgData name="NISHANT KUMAR" userId="af0a170a941b49fb" providerId="LiveId" clId="{E2A34D9E-98F0-4690-AC6D-A4D9CCC57EC7}" dt="2022-11-14T07:40:13.650" v="11" actId="1076"/>
          <ac:picMkLst>
            <pc:docMk/>
            <pc:sldMk cId="702279656" sldId="261"/>
            <ac:picMk id="1026" creationId="{693F243F-D362-5669-220E-89BB1809442C}"/>
          </ac:picMkLst>
        </pc:picChg>
      </pc:sldChg>
      <pc:sldChg chg="modSp new mod">
        <pc:chgData name="NISHANT KUMAR" userId="af0a170a941b49fb" providerId="LiveId" clId="{E2A34D9E-98F0-4690-AC6D-A4D9CCC57EC7}" dt="2022-11-14T07:41:39.055" v="22" actId="122"/>
        <pc:sldMkLst>
          <pc:docMk/>
          <pc:sldMk cId="4188678028" sldId="262"/>
        </pc:sldMkLst>
        <pc:spChg chg="mod">
          <ac:chgData name="NISHANT KUMAR" userId="af0a170a941b49fb" providerId="LiveId" clId="{E2A34D9E-98F0-4690-AC6D-A4D9CCC57EC7}" dt="2022-11-14T07:41:39.055" v="22" actId="122"/>
          <ac:spMkLst>
            <pc:docMk/>
            <pc:sldMk cId="4188678028" sldId="262"/>
            <ac:spMk id="3" creationId="{1C93C4D3-F16F-101B-AA67-83014417DE8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Monday, November 14,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42557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Monday, November 14,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4600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Monday, November 14,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05700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November 14,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52801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Monday, November 14,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15053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Monday, November 14,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75058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Monday, November 14,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59920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Monday, November 14,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17682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Monday, November 14,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39050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Monday, November 14,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74174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Monday, November 14,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90478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Monday, November 14,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9364512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geeksforgeeks.org/linux-network-information-servic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275DA58A-A60F-C7C7-8032-9C50B2F0BB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6" r="-1" b="128"/>
          <a:stretch/>
        </p:blipFill>
        <p:spPr>
          <a:xfrm>
            <a:off x="20" y="-1824"/>
            <a:ext cx="12191980" cy="6865514"/>
          </a:xfrm>
          <a:prstGeom prst="rect">
            <a:avLst/>
          </a:prstGeom>
        </p:spPr>
      </p:pic>
      <p:sp>
        <p:nvSpPr>
          <p:cNvPr id="11" name="Rectangle 10">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0263A3-27FD-3233-A5C0-95BF4FF1031B}"/>
              </a:ext>
            </a:extLst>
          </p:cNvPr>
          <p:cNvSpPr>
            <a:spLocks noGrp="1"/>
          </p:cNvSpPr>
          <p:nvPr>
            <p:ph type="ctrTitle"/>
          </p:nvPr>
        </p:nvSpPr>
        <p:spPr>
          <a:xfrm>
            <a:off x="751114" y="709684"/>
            <a:ext cx="5124247" cy="1927695"/>
          </a:xfrm>
        </p:spPr>
        <p:txBody>
          <a:bodyPr anchor="b">
            <a:normAutofit/>
          </a:bodyPr>
          <a:lstStyle/>
          <a:p>
            <a:pPr algn="l"/>
            <a:r>
              <a:rPr lang="en-IN">
                <a:solidFill>
                  <a:schemeClr val="bg1"/>
                </a:solidFill>
              </a:rPr>
              <a:t>Network Information System</a:t>
            </a:r>
          </a:p>
        </p:txBody>
      </p:sp>
      <p:sp>
        <p:nvSpPr>
          <p:cNvPr id="3" name="Subtitle 2">
            <a:extLst>
              <a:ext uri="{FF2B5EF4-FFF2-40B4-BE49-F238E27FC236}">
                <a16:creationId xmlns:a16="http://schemas.microsoft.com/office/drawing/2014/main" id="{FBFF3B97-12FE-03A4-AEAC-DC3E462A40E3}"/>
              </a:ext>
            </a:extLst>
          </p:cNvPr>
          <p:cNvSpPr>
            <a:spLocks noGrp="1"/>
          </p:cNvSpPr>
          <p:nvPr>
            <p:ph type="subTitle" idx="1"/>
          </p:nvPr>
        </p:nvSpPr>
        <p:spPr>
          <a:xfrm>
            <a:off x="751113" y="2988860"/>
            <a:ext cx="4878587" cy="2031275"/>
          </a:xfrm>
        </p:spPr>
        <p:txBody>
          <a:bodyPr>
            <a:normAutofit/>
          </a:bodyPr>
          <a:lstStyle/>
          <a:p>
            <a:pPr algn="l"/>
            <a:r>
              <a:rPr lang="en-IN" dirty="0">
                <a:solidFill>
                  <a:schemeClr val="bg1"/>
                </a:solidFill>
              </a:rPr>
              <a:t>Unit 4</a:t>
            </a:r>
          </a:p>
        </p:txBody>
      </p:sp>
      <p:sp>
        <p:nvSpPr>
          <p:cNvPr id="13" name="Rectangle 12">
            <a:extLst>
              <a:ext uri="{FF2B5EF4-FFF2-40B4-BE49-F238E27FC236}">
                <a16:creationId xmlns:a16="http://schemas.microsoft.com/office/drawing/2014/main" id="{D1DEB652-CD49-4786-9154-A1A30E195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19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9A7483D-55E4-41F7-8F87-19FAB2AEA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399291"/>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61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2A06F-62EF-E668-0DD5-4E3EBBDD03C7}"/>
              </a:ext>
            </a:extLst>
          </p:cNvPr>
          <p:cNvSpPr>
            <a:spLocks noGrp="1"/>
          </p:cNvSpPr>
          <p:nvPr>
            <p:ph type="title"/>
          </p:nvPr>
        </p:nvSpPr>
        <p:spPr/>
        <p:txBody>
          <a:bodyPr>
            <a:normAutofit fontScale="90000"/>
          </a:bodyPr>
          <a:lstStyle/>
          <a:p>
            <a:r>
              <a:rPr lang="en-US" b="0" i="0" dirty="0">
                <a:solidFill>
                  <a:srgbClr val="424242"/>
                </a:solidFill>
                <a:effectLst/>
                <a:latin typeface="Poppins" panose="020B0502040204020203" pitchFamily="2" charset="0"/>
              </a:rPr>
              <a:t>What Does Network Information Service (NIS) Mean?</a:t>
            </a:r>
            <a:endParaRPr lang="en-IN" dirty="0"/>
          </a:p>
        </p:txBody>
      </p:sp>
      <p:sp>
        <p:nvSpPr>
          <p:cNvPr id="3" name="Content Placeholder 2">
            <a:extLst>
              <a:ext uri="{FF2B5EF4-FFF2-40B4-BE49-F238E27FC236}">
                <a16:creationId xmlns:a16="http://schemas.microsoft.com/office/drawing/2014/main" id="{CDC56409-7AB3-B2AE-325A-D65F8F5D9F2D}"/>
              </a:ext>
            </a:extLst>
          </p:cNvPr>
          <p:cNvSpPr>
            <a:spLocks noGrp="1"/>
          </p:cNvSpPr>
          <p:nvPr>
            <p:ph idx="1"/>
          </p:nvPr>
        </p:nvSpPr>
        <p:spPr/>
        <p:txBody>
          <a:bodyPr/>
          <a:lstStyle/>
          <a:p>
            <a:pPr marL="0" indent="0" algn="l">
              <a:buNone/>
            </a:pPr>
            <a:endParaRPr lang="en-US" b="0" i="0" dirty="0">
              <a:solidFill>
                <a:srgbClr val="424242"/>
              </a:solidFill>
              <a:effectLst/>
              <a:latin typeface="Verdana" panose="020B0604030504040204" pitchFamily="34" charset="0"/>
            </a:endParaRPr>
          </a:p>
          <a:p>
            <a:pPr marL="0" indent="0" algn="l">
              <a:buNone/>
            </a:pPr>
            <a:r>
              <a:rPr lang="en-US" b="0" i="0" dirty="0">
                <a:solidFill>
                  <a:srgbClr val="424242"/>
                </a:solidFill>
                <a:effectLst/>
                <a:latin typeface="Verdana" panose="020B0604030504040204" pitchFamily="34" charset="0"/>
              </a:rPr>
              <a:t>Network Information Service (NIS) is a client-server directory service protocol used for distributed systems to maintain consistent data and configuration files throughout a network. It was initially developed by Sun Microsystems to centralize the administration of Unix systems. It later developed into an industry standard that was adopted by all major Unix vendors.</a:t>
            </a:r>
          </a:p>
          <a:p>
            <a:pPr marL="0" indent="0">
              <a:buNone/>
            </a:pPr>
            <a:endParaRPr lang="en-IN" dirty="0"/>
          </a:p>
        </p:txBody>
      </p:sp>
    </p:spTree>
    <p:extLst>
      <p:ext uri="{BB962C8B-B14F-4D97-AF65-F5344CB8AC3E}">
        <p14:creationId xmlns:p14="http://schemas.microsoft.com/office/powerpoint/2010/main" val="270294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61105-8F26-B34D-6A56-D325176C2785}"/>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F45653F8-6C13-5711-0914-E02BCDEFEC58}"/>
              </a:ext>
            </a:extLst>
          </p:cNvPr>
          <p:cNvSpPr>
            <a:spLocks noGrp="1"/>
          </p:cNvSpPr>
          <p:nvPr>
            <p:ph idx="1"/>
          </p:nvPr>
        </p:nvSpPr>
        <p:spPr>
          <a:xfrm>
            <a:off x="1371600" y="2112264"/>
            <a:ext cx="10241280" cy="4329176"/>
          </a:xfrm>
        </p:spPr>
        <p:txBody>
          <a:bodyPr>
            <a:normAutofit fontScale="85000" lnSpcReduction="10000"/>
          </a:bodyPr>
          <a:lstStyle/>
          <a:p>
            <a:r>
              <a:rPr lang="en-US" b="0" i="0" dirty="0">
                <a:solidFill>
                  <a:srgbClr val="424242"/>
                </a:solidFill>
                <a:effectLst/>
                <a:latin typeface="Verdana" panose="020B0604030504040204" pitchFamily="34" charset="0"/>
              </a:rPr>
              <a:t>A remote-procedure-call-based client-server network information system that lets machines in a NIS domain share configuration files. </a:t>
            </a:r>
          </a:p>
          <a:p>
            <a:r>
              <a:rPr lang="en-US" b="0" i="0" dirty="0">
                <a:solidFill>
                  <a:srgbClr val="424242"/>
                </a:solidFill>
                <a:effectLst/>
                <a:latin typeface="Verdana" panose="020B0604030504040204" pitchFamily="34" charset="0"/>
              </a:rPr>
              <a:t>System administrators can set up NIS client systems with minimal configuration data and add, remove, or change configuration data from a single location.</a:t>
            </a:r>
          </a:p>
          <a:p>
            <a:r>
              <a:rPr lang="en-US" b="0" i="0" dirty="0">
                <a:solidFill>
                  <a:srgbClr val="424242"/>
                </a:solidFill>
                <a:effectLst/>
                <a:latin typeface="Verdana" panose="020B0604030504040204" pitchFamily="34" charset="0"/>
              </a:rPr>
              <a:t>The network information service environment involves clients and servers logically grouped together in a domain with specific characteristics defined in databases or maps that specify information such as usernames, passwords and host names. The three types of hosts in a network information service are master servers, client servers and clients. The servers act as a central repository for host configuration information. Master servers have the master copy of the information, while slave servers mirror this information for redundancy. The servers are shared, and clients depend on them for information. The host files, master password and groups are shared through the network information service. The client queries the NIS server when it requires information found in the local files.</a:t>
            </a:r>
            <a:endParaRPr lang="en-IN" dirty="0"/>
          </a:p>
        </p:txBody>
      </p:sp>
    </p:spTree>
    <p:extLst>
      <p:ext uri="{BB962C8B-B14F-4D97-AF65-F5344CB8AC3E}">
        <p14:creationId xmlns:p14="http://schemas.microsoft.com/office/powerpoint/2010/main" val="418083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77D91-71A9-F25E-C828-0808FD562E02}"/>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E0D28698-C5EF-73AF-D1B4-D9EB8034C2E1}"/>
              </a:ext>
            </a:extLst>
          </p:cNvPr>
          <p:cNvSpPr>
            <a:spLocks noGrp="1"/>
          </p:cNvSpPr>
          <p:nvPr>
            <p:ph idx="1"/>
          </p:nvPr>
        </p:nvSpPr>
        <p:spPr/>
        <p:txBody>
          <a:bodyPr>
            <a:normAutofit fontScale="92500" lnSpcReduction="20000"/>
          </a:bodyPr>
          <a:lstStyle/>
          <a:p>
            <a:r>
              <a:rPr lang="en-US" b="0" i="0" dirty="0">
                <a:solidFill>
                  <a:srgbClr val="424242"/>
                </a:solidFill>
                <a:effectLst/>
                <a:latin typeface="Verdana" panose="020B0604030504040204" pitchFamily="34" charset="0"/>
              </a:rPr>
              <a:t>The master server may be accessed by the system administrator. Master servers are extremely stable, so that the systems that depend on them may be assured of uninterrupted service. They are also accessible from most systems on the network. If there is a large number of hosts, the master server may be overloaded; if there are only a few hosts, each host can easily access the master server directly.</a:t>
            </a:r>
            <a:br>
              <a:rPr lang="en-US" dirty="0"/>
            </a:br>
            <a:br>
              <a:rPr lang="en-US" dirty="0"/>
            </a:br>
            <a:r>
              <a:rPr lang="en-US" b="0" i="0" dirty="0">
                <a:solidFill>
                  <a:srgbClr val="424242"/>
                </a:solidFill>
                <a:effectLst/>
                <a:latin typeface="Verdana" panose="020B0604030504040204" pitchFamily="34" charset="0"/>
              </a:rPr>
              <a:t>In case of network or master server failure, slave servers take up the role of backup. The greater the number of slave servers, the less time the client is required to wait for a response from a server. Every domain has at least one slave server. The slave servers are balanced to get the required level of availability and response time, without adding the expense of copying data to many systems. To ensure load balance, additional hosts may be designated as slave servers.</a:t>
            </a:r>
            <a:endParaRPr lang="en-IN" dirty="0"/>
          </a:p>
        </p:txBody>
      </p:sp>
    </p:spTree>
    <p:extLst>
      <p:ext uri="{BB962C8B-B14F-4D97-AF65-F5344CB8AC3E}">
        <p14:creationId xmlns:p14="http://schemas.microsoft.com/office/powerpoint/2010/main" val="1340892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354F1-D6A4-D800-A1B9-103B43394F16}"/>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E788102F-749E-B10B-7115-EFEAA5776D84}"/>
              </a:ext>
            </a:extLst>
          </p:cNvPr>
          <p:cNvSpPr>
            <a:spLocks noGrp="1"/>
          </p:cNvSpPr>
          <p:nvPr>
            <p:ph idx="1"/>
          </p:nvPr>
        </p:nvSpPr>
        <p:spPr/>
        <p:txBody>
          <a:bodyPr/>
          <a:lstStyle/>
          <a:p>
            <a:r>
              <a:rPr lang="en-US" b="0" i="0" dirty="0">
                <a:solidFill>
                  <a:srgbClr val="424242"/>
                </a:solidFill>
                <a:effectLst/>
                <a:latin typeface="Verdana" panose="020B0604030504040204" pitchFamily="34" charset="0"/>
              </a:rPr>
              <a:t>Most of the hosts in an NSI domain are clients. They run the </a:t>
            </a:r>
            <a:r>
              <a:rPr lang="en-US" b="0" i="0" dirty="0" err="1">
                <a:solidFill>
                  <a:srgbClr val="424242"/>
                </a:solidFill>
                <a:effectLst/>
                <a:latin typeface="Verdana" panose="020B0604030504040204" pitchFamily="34" charset="0"/>
              </a:rPr>
              <a:t>ypbind</a:t>
            </a:r>
            <a:r>
              <a:rPr lang="en-US" b="0" i="0" dirty="0">
                <a:solidFill>
                  <a:srgbClr val="424242"/>
                </a:solidFill>
                <a:effectLst/>
                <a:latin typeface="Verdana" panose="020B0604030504040204" pitchFamily="34" charset="0"/>
              </a:rPr>
              <a:t> daemon, enabling the client process to obtain information from servers, query servers to receive user and system account information, and make use of remote procedure calls to access system information within a map. The server searches the local database based on the request and returns the required information. An NIS server locates a server by broadcasting on networks connected to the client machine. The network speed affects the response time.</a:t>
            </a:r>
            <a:endParaRPr lang="en-IN" dirty="0"/>
          </a:p>
        </p:txBody>
      </p:sp>
    </p:spTree>
    <p:extLst>
      <p:ext uri="{BB962C8B-B14F-4D97-AF65-F5344CB8AC3E}">
        <p14:creationId xmlns:p14="http://schemas.microsoft.com/office/powerpoint/2010/main" val="3641955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0FD33-B1E9-1813-5B29-1FA727043AEF}"/>
              </a:ext>
            </a:extLst>
          </p:cNvPr>
          <p:cNvSpPr>
            <a:spLocks noGrp="1"/>
          </p:cNvSpPr>
          <p:nvPr>
            <p:ph type="title"/>
          </p:nvPr>
        </p:nvSpPr>
        <p:spPr/>
        <p:txBody>
          <a:bodyPr/>
          <a:lstStyle/>
          <a:p>
            <a:r>
              <a:rPr lang="en-IN" dirty="0"/>
              <a:t>NIS Architecture</a:t>
            </a:r>
          </a:p>
        </p:txBody>
      </p:sp>
      <p:sp>
        <p:nvSpPr>
          <p:cNvPr id="3" name="Content Placeholder 2">
            <a:extLst>
              <a:ext uri="{FF2B5EF4-FFF2-40B4-BE49-F238E27FC236}">
                <a16:creationId xmlns:a16="http://schemas.microsoft.com/office/drawing/2014/main" id="{4674B238-8F95-470F-7F54-32AB8A5529A0}"/>
              </a:ext>
            </a:extLst>
          </p:cNvPr>
          <p:cNvSpPr>
            <a:spLocks noGrp="1"/>
          </p:cNvSpPr>
          <p:nvPr>
            <p:ph idx="1"/>
          </p:nvPr>
        </p:nvSpPr>
        <p:spPr/>
        <p:txBody>
          <a:bodyPr/>
          <a:lstStyle/>
          <a:p>
            <a:pPr algn="l"/>
            <a:r>
              <a:rPr lang="en-US" b="0" i="0" dirty="0">
                <a:solidFill>
                  <a:srgbClr val="000000"/>
                </a:solidFill>
                <a:effectLst/>
                <a:latin typeface="Times New Roman" panose="02020603050405020304" pitchFamily="18" charset="0"/>
              </a:rPr>
              <a:t>NIS uses a client-server arrangement. NIS servers provide services to NIS clients. The principal servers are called </a:t>
            </a:r>
            <a:r>
              <a:rPr lang="en-US" b="1" i="0" dirty="0">
                <a:solidFill>
                  <a:srgbClr val="000000"/>
                </a:solidFill>
                <a:effectLst/>
                <a:latin typeface="Times New Roman" panose="02020603050405020304" pitchFamily="18" charset="0"/>
              </a:rPr>
              <a:t>master</a:t>
            </a:r>
            <a:r>
              <a:rPr lang="en-US" b="0" i="0" dirty="0">
                <a:solidFill>
                  <a:srgbClr val="000000"/>
                </a:solidFill>
                <a:effectLst/>
                <a:latin typeface="Times New Roman" panose="02020603050405020304" pitchFamily="18" charset="0"/>
              </a:rPr>
              <a:t> servers, and for reliability, they have backup, or </a:t>
            </a:r>
            <a:r>
              <a:rPr lang="en-US" b="1" i="0" dirty="0">
                <a:solidFill>
                  <a:srgbClr val="000000"/>
                </a:solidFill>
                <a:effectLst/>
                <a:latin typeface="Times New Roman" panose="02020603050405020304" pitchFamily="18" charset="0"/>
              </a:rPr>
              <a:t>slave</a:t>
            </a:r>
            <a:r>
              <a:rPr lang="en-US" b="0" i="0" dirty="0">
                <a:solidFill>
                  <a:srgbClr val="000000"/>
                </a:solidFill>
                <a:effectLst/>
                <a:latin typeface="Times New Roman" panose="02020603050405020304" pitchFamily="18" charset="0"/>
              </a:rPr>
              <a:t> servers. Both master and slave servers use the NIS information retrieval software and both store NIS maps.</a:t>
            </a:r>
          </a:p>
          <a:p>
            <a:pPr algn="l"/>
            <a:r>
              <a:rPr lang="en-US" b="0" i="0" dirty="0">
                <a:solidFill>
                  <a:srgbClr val="000000"/>
                </a:solidFill>
                <a:effectLst/>
                <a:latin typeface="Times New Roman" panose="02020603050405020304" pitchFamily="18" charset="0"/>
              </a:rPr>
              <a:t>NIS uses domains to arrange the machines, users, and networks in its namespace. However, it does not use a domain hierarchy; an NIS namespace is flat.</a:t>
            </a:r>
            <a:br>
              <a:rPr lang="en-US" dirty="0"/>
            </a:br>
            <a:endParaRPr lang="en-IN" dirty="0"/>
          </a:p>
        </p:txBody>
      </p:sp>
      <p:pic>
        <p:nvPicPr>
          <p:cNvPr id="1026" name="Picture 2" descr="Diagram shows 192.44.0.0 organized in a flat NIS namespace.">
            <a:extLst>
              <a:ext uri="{FF2B5EF4-FFF2-40B4-BE49-F238E27FC236}">
                <a16:creationId xmlns:a16="http://schemas.microsoft.com/office/drawing/2014/main" id="{693F243F-D362-5669-220E-89BB18094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390" y="4299268"/>
            <a:ext cx="3086100" cy="962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3E1B1C-75E5-3501-F1FC-94CFE32B845C}"/>
              </a:ext>
            </a:extLst>
          </p:cNvPr>
          <p:cNvSpPr txBox="1"/>
          <p:nvPr/>
        </p:nvSpPr>
        <p:spPr>
          <a:xfrm>
            <a:off x="1371600" y="5748450"/>
            <a:ext cx="10241280" cy="646331"/>
          </a:xfrm>
          <a:prstGeom prst="rect">
            <a:avLst/>
          </a:prstGeom>
          <a:noFill/>
        </p:spPr>
        <p:txBody>
          <a:bodyPr wrap="square">
            <a:spAutoFit/>
          </a:bodyPr>
          <a:lstStyle/>
          <a:p>
            <a:pPr algn="ctr"/>
            <a:r>
              <a:rPr lang="en-US" b="0" i="1" dirty="0">
                <a:solidFill>
                  <a:srgbClr val="000000"/>
                </a:solidFill>
                <a:effectLst/>
                <a:latin typeface="Times New Roman" panose="02020603050405020304" pitchFamily="18" charset="0"/>
              </a:rPr>
              <a:t>An NIS domain cannot be connected directly to the Internet using just NIS. However, organizations that want to use NIS and also be connected to the Internet can combine NIS with DNS.</a:t>
            </a:r>
            <a:endParaRPr lang="en-IN" i="1" dirty="0"/>
          </a:p>
        </p:txBody>
      </p:sp>
    </p:spTree>
    <p:extLst>
      <p:ext uri="{BB962C8B-B14F-4D97-AF65-F5344CB8AC3E}">
        <p14:creationId xmlns:p14="http://schemas.microsoft.com/office/powerpoint/2010/main" val="702279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973D-E761-58F6-B716-744935BFD03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C93C4D3-F16F-101B-AA67-83014417DE88}"/>
              </a:ext>
            </a:extLst>
          </p:cNvPr>
          <p:cNvSpPr>
            <a:spLocks noGrp="1"/>
          </p:cNvSpPr>
          <p:nvPr>
            <p:ph idx="1"/>
          </p:nvPr>
        </p:nvSpPr>
        <p:spPr/>
        <p:txBody>
          <a:bodyPr/>
          <a:lstStyle/>
          <a:p>
            <a:pPr algn="ctr"/>
            <a:r>
              <a:rPr lang="en-US" dirty="0">
                <a:hlinkClick r:id="rId2"/>
              </a:rPr>
              <a:t>Linux - Network Information Service - </a:t>
            </a:r>
            <a:r>
              <a:rPr lang="en-US" dirty="0" err="1">
                <a:hlinkClick r:id="rId2"/>
              </a:rPr>
              <a:t>GeeksforGeeks</a:t>
            </a:r>
            <a:endParaRPr lang="en-IN" dirty="0"/>
          </a:p>
        </p:txBody>
      </p:sp>
    </p:spTree>
    <p:extLst>
      <p:ext uri="{BB962C8B-B14F-4D97-AF65-F5344CB8AC3E}">
        <p14:creationId xmlns:p14="http://schemas.microsoft.com/office/powerpoint/2010/main" val="4188678028"/>
      </p:ext>
    </p:extLst>
  </p:cSld>
  <p:clrMapOvr>
    <a:masterClrMapping/>
  </p:clrMapOvr>
</p:sld>
</file>

<file path=ppt/theme/theme1.xml><?xml version="1.0" encoding="utf-8"?>
<a:theme xmlns:a="http://schemas.openxmlformats.org/drawingml/2006/main" name="GradientRiseVTI">
  <a:themeElements>
    <a:clrScheme name="AnalogousFromRegularSeedRightStep">
      <a:dk1>
        <a:srgbClr val="000000"/>
      </a:dk1>
      <a:lt1>
        <a:srgbClr val="FFFFFF"/>
      </a:lt1>
      <a:dk2>
        <a:srgbClr val="2B301B"/>
      </a:dk2>
      <a:lt2>
        <a:srgbClr val="F3F0F3"/>
      </a:lt2>
      <a:accent1>
        <a:srgbClr val="48B75D"/>
      </a:accent1>
      <a:accent2>
        <a:srgbClr val="3BB183"/>
      </a:accent2>
      <a:accent3>
        <a:srgbClr val="45AFB1"/>
      </a:accent3>
      <a:accent4>
        <a:srgbClr val="3B7DB1"/>
      </a:accent4>
      <a:accent5>
        <a:srgbClr val="4D5EC3"/>
      </a:accent5>
      <a:accent6>
        <a:srgbClr val="6648B6"/>
      </a:accent6>
      <a:hlink>
        <a:srgbClr val="BF3FA7"/>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20</TotalTime>
  <Words>640</Words>
  <Application>Microsoft Office PowerPoint</Application>
  <PresentationFormat>Widescreen</PresentationFormat>
  <Paragraphs>18</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Avenir Next LT Pro</vt:lpstr>
      <vt:lpstr>Poppins</vt:lpstr>
      <vt:lpstr>Times New Roman</vt:lpstr>
      <vt:lpstr>Verdana</vt:lpstr>
      <vt:lpstr>GradientRiseVTI</vt:lpstr>
      <vt:lpstr>Network Information System</vt:lpstr>
      <vt:lpstr>What Does Network Information Service (NIS) Mean?</vt:lpstr>
      <vt:lpstr>…</vt:lpstr>
      <vt:lpstr>…</vt:lpstr>
      <vt:lpstr>…</vt:lpstr>
      <vt:lpstr>NIS Architecture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Information System</dc:title>
  <dc:creator>NISHANT KUMAR</dc:creator>
  <cp:lastModifiedBy>NISHANT KUMAR</cp:lastModifiedBy>
  <cp:revision>1</cp:revision>
  <dcterms:created xsi:type="dcterms:W3CDTF">2022-11-14T07:20:31Z</dcterms:created>
  <dcterms:modified xsi:type="dcterms:W3CDTF">2022-11-14T07:41:45Z</dcterms:modified>
</cp:coreProperties>
</file>